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2" r:id="rId1"/>
  </p:sldMasterIdLst>
  <p:notesMasterIdLst>
    <p:notesMasterId r:id="rId3"/>
  </p:notesMasterIdLst>
  <p:sldIdLst>
    <p:sldId id="256" r:id="rId2"/>
  </p:sldIdLst>
  <p:sldSz cx="27432000" cy="16459200"/>
  <p:notesSz cx="32918400" cy="5120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1pPr>
    <a:lvl2pPr marL="240947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2pPr>
    <a:lvl3pPr marL="481894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3pPr>
    <a:lvl4pPr marL="72284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4pPr>
    <a:lvl5pPr marL="963787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5pPr>
    <a:lvl6pPr marL="1204734" algn="l" defTabSz="481894" rtl="0" eaLnBrk="1" latinLnBrk="0" hangingPunct="1"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6pPr>
    <a:lvl7pPr marL="1445683" algn="l" defTabSz="481894" rtl="0" eaLnBrk="1" latinLnBrk="0" hangingPunct="1"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7pPr>
    <a:lvl8pPr marL="1686627" algn="l" defTabSz="481894" rtl="0" eaLnBrk="1" latinLnBrk="0" hangingPunct="1"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8pPr>
    <a:lvl9pPr marL="1927577" algn="l" defTabSz="481894" rtl="0" eaLnBrk="1" latinLnBrk="0" hangingPunct="1">
      <a:defRPr sz="1600" kern="1200">
        <a:solidFill>
          <a:schemeClr val="tx1"/>
        </a:solidFill>
        <a:latin typeface="Helvetica" pitchFamily="12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91919"/>
    <a:srgbClr val="FFFF66"/>
    <a:srgbClr val="FFFFE1"/>
    <a:srgbClr val="FFF3F3"/>
    <a:srgbClr val="800040"/>
    <a:srgbClr val="004080"/>
    <a:srgbClr val="FF6FC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48" autoAdjust="0"/>
  </p:normalViewPr>
  <p:slideViewPr>
    <p:cSldViewPr snapToGrid="0">
      <p:cViewPr>
        <p:scale>
          <a:sx n="50" d="100"/>
          <a:sy n="50" d="100"/>
        </p:scale>
        <p:origin x="-390" y="-126"/>
      </p:cViewPr>
      <p:guideLst>
        <p:guide orient="horz" pos="358"/>
        <p:guide orient="horz" pos="9816"/>
        <p:guide orient="horz" pos="1865"/>
        <p:guide orient="horz" pos="1066"/>
        <p:guide pos="3984"/>
        <p:guide pos="4506"/>
        <p:guide pos="8202"/>
        <p:guide pos="13143"/>
        <p:guide pos="615"/>
        <p:guide pos="8748"/>
        <p:guide pos="12624"/>
        <p:guide pos="165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3C7B9A5C-8EC0-478D-AAB2-C77434560567}" type="datetime1">
              <a:rPr lang="en-US"/>
              <a:pPr>
                <a:defRPr/>
              </a:pPr>
              <a:t>2/16/2017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3840163"/>
            <a:ext cx="320040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B5977055-73A6-4F74-A537-1D4AA0C26C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240947" rtl="0" eaLnBrk="0" fontAlgn="base" hangingPunct="0">
      <a:spcBef>
        <a:spcPct val="30000"/>
      </a:spcBef>
      <a:spcAft>
        <a:spcPct val="0"/>
      </a:spcAft>
      <a:defRPr sz="500" kern="1200">
        <a:solidFill>
          <a:schemeClr val="tx1"/>
        </a:solidFill>
        <a:latin typeface="+mn-lt"/>
        <a:ea typeface="MS PGothic" pitchFamily="34" charset="-128"/>
        <a:cs typeface="ＭＳ Ｐゴシック" pitchFamily="-111" charset="-128"/>
      </a:defRPr>
    </a:lvl1pPr>
    <a:lvl2pPr marL="240947" algn="l" defTabSz="240947" rtl="0" eaLnBrk="0" fontAlgn="base" hangingPunct="0">
      <a:spcBef>
        <a:spcPct val="30000"/>
      </a:spcBef>
      <a:spcAft>
        <a:spcPct val="0"/>
      </a:spcAft>
      <a:defRPr sz="5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481894" algn="l" defTabSz="240947" rtl="0" eaLnBrk="0" fontAlgn="base" hangingPunct="0">
      <a:spcBef>
        <a:spcPct val="30000"/>
      </a:spcBef>
      <a:spcAft>
        <a:spcPct val="0"/>
      </a:spcAft>
      <a:defRPr sz="5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722840" algn="l" defTabSz="240947" rtl="0" eaLnBrk="0" fontAlgn="base" hangingPunct="0">
      <a:spcBef>
        <a:spcPct val="30000"/>
      </a:spcBef>
      <a:spcAft>
        <a:spcPct val="0"/>
      </a:spcAft>
      <a:defRPr sz="5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963787" algn="l" defTabSz="240947" rtl="0" eaLnBrk="0" fontAlgn="base" hangingPunct="0">
      <a:spcBef>
        <a:spcPct val="30000"/>
      </a:spcBef>
      <a:spcAft>
        <a:spcPct val="0"/>
      </a:spcAft>
      <a:defRPr sz="5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1204734" algn="l" defTabSz="24094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1445683" algn="l" defTabSz="24094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1686627" algn="l" defTabSz="24094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927577" algn="l" defTabSz="240947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3840163"/>
            <a:ext cx="32004000" cy="1920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9600" dirty="0" smtClean="0">
              <a:solidFill>
                <a:srgbClr val="FF0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A06080-908E-4318-8F89-C433CF21A3D0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600200" y="3291840"/>
            <a:ext cx="23554944" cy="4389120"/>
          </a:xfrm>
          <a:ln>
            <a:noFill/>
          </a:ln>
        </p:spPr>
        <p:txBody>
          <a:bodyPr vert="horz" tIns="0" rIns="5016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154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600200" y="7748486"/>
            <a:ext cx="23564088" cy="4206240"/>
          </a:xfrm>
        </p:spPr>
        <p:txBody>
          <a:bodyPr lIns="0" rIns="50160"/>
          <a:lstStyle>
            <a:lvl1pPr marL="0" marR="125401" indent="0" algn="r">
              <a:buNone/>
              <a:defRPr>
                <a:solidFill>
                  <a:schemeClr val="tx1"/>
                </a:solidFill>
              </a:defRPr>
            </a:lvl1pPr>
            <a:lvl2pPr marL="1254008" indent="0" algn="ctr">
              <a:buNone/>
            </a:lvl2pPr>
            <a:lvl3pPr marL="2508016" indent="0" algn="ctr">
              <a:buNone/>
            </a:lvl3pPr>
            <a:lvl4pPr marL="3762024" indent="0" algn="ctr">
              <a:buNone/>
            </a:lvl4pPr>
            <a:lvl5pPr marL="5016033" indent="0" algn="ctr">
              <a:buNone/>
            </a:lvl5pPr>
            <a:lvl6pPr marL="6270041" indent="0" algn="ctr">
              <a:buNone/>
            </a:lvl6pPr>
            <a:lvl7pPr marL="7524049" indent="0" algn="ctr">
              <a:buNone/>
            </a:lvl7pPr>
            <a:lvl8pPr marL="8778057" indent="0" algn="ctr">
              <a:buNone/>
            </a:lvl8pPr>
            <a:lvl9pPr marL="10032065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C5348B-E5E3-4D77-9367-A14B519287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2B2B1C-4C20-4634-903D-1A6E180252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2194564"/>
            <a:ext cx="6172200" cy="1250823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194564"/>
            <a:ext cx="18059400" cy="1250823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AC359-D910-431C-822A-74F470025E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A09E6-650E-474D-9609-59D5DB0215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1056" y="3160167"/>
            <a:ext cx="23317200" cy="3269894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154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056" y="6491194"/>
            <a:ext cx="23317200" cy="3623309"/>
          </a:xfrm>
        </p:spPr>
        <p:txBody>
          <a:bodyPr lIns="125401" rIns="125401" anchor="t"/>
          <a:lstStyle>
            <a:lvl1pPr marL="0" indent="0">
              <a:buNone/>
              <a:defRPr sz="6000">
                <a:solidFill>
                  <a:schemeClr val="tx1"/>
                </a:solidFill>
              </a:defRPr>
            </a:lvl1pPr>
            <a:lvl2pPr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9E8CB-1B8C-48C1-B4DB-13E56A7FC91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688800" cy="27432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4608204"/>
            <a:ext cx="12115800" cy="10643616"/>
          </a:xfrm>
        </p:spPr>
        <p:txBody>
          <a:bodyPr/>
          <a:lstStyle>
            <a:lvl1pPr>
              <a:defRPr sz="7100"/>
            </a:lvl1pPr>
            <a:lvl2pPr>
              <a:defRPr sz="66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4600" y="4608204"/>
            <a:ext cx="12115800" cy="10643616"/>
          </a:xfrm>
        </p:spPr>
        <p:txBody>
          <a:bodyPr/>
          <a:lstStyle>
            <a:lvl1pPr>
              <a:defRPr sz="7100"/>
            </a:lvl1pPr>
            <a:lvl2pPr>
              <a:defRPr sz="66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DEAC5-2581-4DE3-8089-11C936FBDE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688800" cy="2743200"/>
          </a:xfrm>
        </p:spPr>
        <p:txBody>
          <a:bodyPr tIns="125401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4452595"/>
            <a:ext cx="12120564" cy="1582445"/>
          </a:xfrm>
        </p:spPr>
        <p:txBody>
          <a:bodyPr lIns="125401" tIns="0" rIns="125401" bIns="0" anchor="ctr">
            <a:noAutofit/>
          </a:bodyPr>
          <a:lstStyle>
            <a:lvl1pPr marL="0" indent="0">
              <a:buNone/>
              <a:defRPr sz="6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5500" b="1"/>
            </a:lvl2pPr>
            <a:lvl3pPr>
              <a:buNone/>
              <a:defRPr sz="4900" b="1"/>
            </a:lvl3pPr>
            <a:lvl4pPr>
              <a:buNone/>
              <a:defRPr sz="4400" b="1"/>
            </a:lvl4pPr>
            <a:lvl5pPr>
              <a:buNone/>
              <a:defRPr sz="44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935077" y="4463418"/>
            <a:ext cx="12125325" cy="1571623"/>
          </a:xfrm>
        </p:spPr>
        <p:txBody>
          <a:bodyPr lIns="125401" tIns="0" rIns="125401" bIns="0" anchor="ctr"/>
          <a:lstStyle>
            <a:lvl1pPr marL="0" indent="0">
              <a:buNone/>
              <a:defRPr sz="6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5500" b="1"/>
            </a:lvl2pPr>
            <a:lvl3pPr>
              <a:buNone/>
              <a:defRPr sz="4900" b="1"/>
            </a:lvl3pPr>
            <a:lvl4pPr>
              <a:buNone/>
              <a:defRPr sz="4400" b="1"/>
            </a:lvl4pPr>
            <a:lvl5pPr>
              <a:buNone/>
              <a:defRPr sz="44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371600" y="6035040"/>
            <a:ext cx="12120564" cy="9229728"/>
          </a:xfrm>
        </p:spPr>
        <p:txBody>
          <a:bodyPr tIns="0"/>
          <a:lstStyle>
            <a:lvl1pPr>
              <a:defRPr sz="60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7" y="6035040"/>
            <a:ext cx="12125325" cy="9229728"/>
          </a:xfrm>
        </p:spPr>
        <p:txBody>
          <a:bodyPr tIns="0"/>
          <a:lstStyle>
            <a:lvl1pPr>
              <a:defRPr sz="60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5791B-FCCC-4B1B-8424-D686EF9C52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917400" cy="2743200"/>
          </a:xfrm>
        </p:spPr>
        <p:txBody>
          <a:bodyPr vert="horz" tIns="12540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3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01395-CFB0-4F4F-B326-0C68B81A84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8AF495-0C0A-4535-8680-230CE25CC3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234445"/>
            <a:ext cx="8229600" cy="278892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7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057400" y="4023360"/>
            <a:ext cx="8229600" cy="10972800"/>
          </a:xfrm>
        </p:spPr>
        <p:txBody>
          <a:bodyPr lIns="50160" rIns="50160"/>
          <a:lstStyle>
            <a:lvl1pPr marL="0" indent="0" algn="l">
              <a:buNone/>
              <a:defRPr sz="3800"/>
            </a:lvl1pPr>
            <a:lvl2pPr indent="0" algn="l">
              <a:buNone/>
              <a:defRPr sz="3300"/>
            </a:lvl2pPr>
            <a:lvl3pPr indent="0" algn="l">
              <a:buNone/>
              <a:defRPr sz="2700"/>
            </a:lvl3pPr>
            <a:lvl4pPr indent="0" algn="l">
              <a:buNone/>
              <a:defRPr sz="2500"/>
            </a:lvl4pPr>
            <a:lvl5pPr indent="0" algn="l">
              <a:buNone/>
              <a:defRPr sz="25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725150" y="4023360"/>
            <a:ext cx="15335250" cy="10972800"/>
          </a:xfrm>
        </p:spPr>
        <p:txBody>
          <a:bodyPr tIns="0"/>
          <a:lstStyle>
            <a:lvl1pPr>
              <a:defRPr sz="7700"/>
            </a:lvl1pPr>
            <a:lvl2pPr>
              <a:defRPr sz="7100"/>
            </a:lvl2pPr>
            <a:lvl3pPr>
              <a:defRPr sz="6600"/>
            </a:lvl3pPr>
            <a:lvl4pPr>
              <a:defRPr sz="5500"/>
            </a:lvl4pPr>
            <a:lvl5pPr>
              <a:defRPr sz="4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6EA14C-230E-4476-95FD-F5E370BC61E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9497259" y="2659385"/>
            <a:ext cx="15773400" cy="987552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0802" tIns="125401" rIns="250802" bIns="125401"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24012402" y="12863446"/>
            <a:ext cx="466344" cy="3730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0802" tIns="125401" rIns="250802" bIns="125401"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824792"/>
            <a:ext cx="6638544" cy="3798290"/>
          </a:xfrm>
        </p:spPr>
        <p:txBody>
          <a:bodyPr vert="horz" lIns="125401" tIns="125401" rIns="125401" bIns="125401" anchor="b"/>
          <a:lstStyle>
            <a:lvl1pPr algn="l">
              <a:buNone/>
              <a:defRPr sz="55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6789084"/>
            <a:ext cx="6629400" cy="5230368"/>
          </a:xfrm>
        </p:spPr>
        <p:txBody>
          <a:bodyPr lIns="175561" rIns="125401" bIns="125401" anchor="t"/>
          <a:lstStyle>
            <a:lvl1pPr marL="0" indent="0" algn="l">
              <a:spcBef>
                <a:spcPts val="686"/>
              </a:spcBef>
              <a:buFontTx/>
              <a:buNone/>
              <a:defRPr sz="3600"/>
            </a:lvl1pPr>
            <a:lvl2pPr>
              <a:defRPr sz="3300"/>
            </a:lvl2pPr>
            <a:lvl3pPr>
              <a:defRPr sz="2700"/>
            </a:lvl3pPr>
            <a:lvl4pPr>
              <a:defRPr sz="2500"/>
            </a:lvl4pPr>
            <a:lvl5pPr>
              <a:defRPr sz="25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4231600" y="15255241"/>
            <a:ext cx="1828800" cy="876300"/>
          </a:xfrm>
        </p:spPr>
        <p:txBody>
          <a:bodyPr/>
          <a:lstStyle/>
          <a:p>
            <a:pPr>
              <a:defRPr/>
            </a:pPr>
            <a:fld id="{CC649652-8BC5-4602-B07D-6B7CBF13CF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10457379" y="2878841"/>
            <a:ext cx="13853160" cy="9436608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88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28575" y="13959840"/>
            <a:ext cx="27489150" cy="24993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802" tIns="125401" rIns="250802" bIns="125401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3144500" y="14927581"/>
            <a:ext cx="14287500" cy="15316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802" tIns="125401" rIns="250802" bIns="125401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28575" y="-17146"/>
            <a:ext cx="27489150" cy="24993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802" tIns="125401" rIns="250802" bIns="125401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3144500" y="-17144"/>
            <a:ext cx="14287500" cy="15316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0802" tIns="125401" rIns="250802" bIns="125401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71600" y="1689811"/>
            <a:ext cx="24688800" cy="2743200"/>
          </a:xfrm>
          <a:prstGeom prst="rect">
            <a:avLst/>
          </a:prstGeom>
        </p:spPr>
        <p:txBody>
          <a:bodyPr vert="horz" lIns="0" tIns="125401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371600" y="4645152"/>
            <a:ext cx="24688800" cy="10533888"/>
          </a:xfrm>
          <a:prstGeom prst="rect">
            <a:avLst/>
          </a:prstGeom>
        </p:spPr>
        <p:txBody>
          <a:bodyPr vert="horz" lIns="250802" tIns="125401" rIns="250802" bIns="12540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371600" y="15255241"/>
            <a:ext cx="6400800" cy="8763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3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8001000" y="15255241"/>
            <a:ext cx="10058400" cy="87630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3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3774400" y="15255241"/>
            <a:ext cx="2286000" cy="8763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3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A4BD93A-DCDA-46A1-9A3C-29C9FBF682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57051" y="485779"/>
            <a:ext cx="27541644" cy="155813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137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752405" indent="-752405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755611" indent="-677164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508016" indent="-677164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3260421" indent="-57684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4012826" indent="-57684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4765231" indent="-57684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5266834" indent="-50160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4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6019239" indent="-501603" algn="l" rtl="0" eaLnBrk="1" latinLnBrk="0" hangingPunct="1">
        <a:spcBef>
          <a:spcPct val="20000"/>
        </a:spcBef>
        <a:buClr>
          <a:schemeClr val="tx2"/>
        </a:buClr>
        <a:buChar char="•"/>
        <a:defRPr kumimoji="0"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6771644" indent="-50160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2540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5080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7620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0160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2700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5240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87780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00320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nidcd.nih.gov/health/balance/pages/meniere.aspx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-83124" y="0"/>
            <a:ext cx="27432000" cy="16459200"/>
          </a:xfrm>
          <a:prstGeom prst="rect">
            <a:avLst/>
          </a:prstGeom>
          <a:solidFill>
            <a:srgbClr val="191919">
              <a:alpha val="7843"/>
            </a:srgbClr>
          </a:solidFill>
          <a:ln w="9525">
            <a:solidFill>
              <a:srgbClr val="D8D8D8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8191" tIns="24095" rIns="48191" bIns="24095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059494" y="3554193"/>
            <a:ext cx="7293939" cy="6551839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81894" tIns="240947" rIns="481894" bIns="481894"/>
          <a:lstStyle/>
          <a:p>
            <a:pPr algn="just">
              <a:spcBef>
                <a:spcPct val="50000"/>
              </a:spcBef>
              <a:tabLst>
                <a:tab pos="263536" algn="l"/>
              </a:tabLst>
            </a:pPr>
            <a:r>
              <a:rPr lang="en-US" sz="2500" b="1" dirty="0" smtClean="0">
                <a:latin typeface="Calibri" pitchFamily="34" charset="0"/>
              </a:rPr>
              <a:t>Introduction</a:t>
            </a:r>
            <a:endParaRPr lang="en-US" sz="1400" b="1" dirty="0">
              <a:latin typeface="Calibri" pitchFamily="34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dirty="0" smtClean="0">
                <a:latin typeface="Times New Roman" pitchFamily="18" charset="0"/>
              </a:rPr>
              <a:t> </a:t>
            </a:r>
            <a:r>
              <a:rPr lang="en-US" sz="1500" b="1" dirty="0" smtClean="0">
                <a:latin typeface="+mj-lt"/>
              </a:rPr>
              <a:t>Meniere’s Disease (MD):</a:t>
            </a:r>
            <a:r>
              <a:rPr lang="en-US" sz="1500" dirty="0" smtClean="0">
                <a:latin typeface="+mj-lt"/>
              </a:rPr>
              <a:t> An inner ear disorder defined as vertigo, tinnitus, hearing loss, and fullness of the ear.</a:t>
            </a: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endParaRPr lang="en-US" sz="1500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+mj-lt"/>
              </a:rPr>
              <a:t>Intratympanic Gentamicin  (ITG) Treatment:</a:t>
            </a:r>
            <a:r>
              <a:rPr lang="en-US" sz="1500" dirty="0" smtClean="0">
                <a:latin typeface="+mj-lt"/>
              </a:rPr>
              <a:t> Treatment of choice for controlling intractable vertigo in MD.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+mj-lt"/>
              </a:rPr>
              <a:t>Mechanism of action:</a:t>
            </a:r>
            <a:r>
              <a:rPr lang="en-US" sz="1500" dirty="0" smtClean="0">
                <a:latin typeface="+mj-lt"/>
              </a:rPr>
              <a:t> Gentamicin causes vestibular ototoxicity, thereby decreasing episodes of vertigo.</a:t>
            </a: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b="1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+mj-lt"/>
              </a:rPr>
              <a:t>Meta-analyses:</a:t>
            </a:r>
            <a:r>
              <a:rPr lang="en-US" sz="1500" dirty="0" smtClean="0">
                <a:latin typeface="+mj-lt"/>
              </a:rPr>
              <a:t> After ITG treatment, 10-30% of individuals do not achieve complete or substantial vertigo control.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+mj-lt"/>
              </a:rPr>
              <a:t>Hypothesis: </a:t>
            </a:r>
            <a:r>
              <a:rPr lang="en-US" sz="1500" dirty="0" smtClean="0">
                <a:latin typeface="+mj-lt"/>
              </a:rPr>
              <a:t>Additional gentamicin is unable to penetrate through the round window because it escapes via the eustachian tube once the patient sits upright after ITG treatment.</a:t>
            </a:r>
          </a:p>
          <a:p>
            <a:pPr lvl="1">
              <a:spcBef>
                <a:spcPct val="10000"/>
              </a:spcBef>
              <a:tabLst>
                <a:tab pos="263536" algn="l"/>
              </a:tabLst>
            </a:pPr>
            <a:endParaRPr lang="en-US" sz="1500" b="1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+mj-lt"/>
              </a:rPr>
              <a:t>Purpose: </a:t>
            </a:r>
            <a:r>
              <a:rPr lang="en-US" sz="1500" dirty="0" smtClean="0">
                <a:latin typeface="+mj-lt"/>
              </a:rPr>
              <a:t>Examine the effects of blocking the eustachian tube on gentamicin concentration in the inner ear and if the concentration changes depending on varying time points.</a:t>
            </a:r>
            <a:endParaRPr lang="en-US" sz="1500" b="1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endParaRPr lang="en-US" sz="1400" dirty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>
              <a:latin typeface="Times New Roman" pitchFamily="18" charset="0"/>
            </a:endParaRPr>
          </a:p>
        </p:txBody>
      </p:sp>
      <p:sp>
        <p:nvSpPr>
          <p:cNvPr id="2052" name="Text Box 11"/>
          <p:cNvSpPr txBox="1">
            <a:spLocks noChangeArrowheads="1"/>
          </p:cNvSpPr>
          <p:nvPr/>
        </p:nvSpPr>
        <p:spPr bwMode="auto">
          <a:xfrm>
            <a:off x="1049969" y="10591801"/>
            <a:ext cx="7274889" cy="54483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81894" tIns="240947" rIns="481894" bIns="481894"/>
          <a:lstStyle/>
          <a:p>
            <a:pPr algn="just">
              <a:spcBef>
                <a:spcPct val="50000"/>
              </a:spcBef>
              <a:tabLst>
                <a:tab pos="267719" algn="l"/>
              </a:tabLst>
            </a:pPr>
            <a:r>
              <a:rPr lang="en-US" sz="2500" b="1" dirty="0">
                <a:solidFill>
                  <a:srgbClr val="000000"/>
                </a:solidFill>
                <a:latin typeface="Calibri" pitchFamily="34" charset="0"/>
              </a:rPr>
              <a:t>Materials and </a:t>
            </a:r>
            <a:r>
              <a:rPr lang="en-US" sz="2500" b="1" dirty="0" smtClean="0">
                <a:solidFill>
                  <a:srgbClr val="000000"/>
                </a:solidFill>
                <a:latin typeface="Calibri" pitchFamily="34" charset="0"/>
              </a:rPr>
              <a:t>Methods</a:t>
            </a: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r>
              <a:rPr lang="en-US" sz="1500" i="1" dirty="0" smtClean="0">
                <a:latin typeface="+mj-lt"/>
              </a:rPr>
              <a:t>Table 1. Treatment groups, procedures, and subjects.</a:t>
            </a: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i="1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i="1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i="1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i="1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endParaRPr lang="en-US" sz="1400" b="1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r>
              <a:rPr lang="en-US" sz="1500" b="1" dirty="0" smtClean="0">
                <a:latin typeface="+mj-lt"/>
              </a:rPr>
              <a:t>Collection and Analysis: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r>
              <a:rPr lang="en-US" sz="1500" dirty="0" smtClean="0">
                <a:latin typeface="+mj-lt"/>
              </a:rPr>
              <a:t>Perilymph surgically collected and samples stored at -80C.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r>
              <a:rPr lang="en-US" sz="1500" dirty="0" smtClean="0">
                <a:latin typeface="+mj-lt"/>
              </a:rPr>
              <a:t>Perilymph samples </a:t>
            </a:r>
            <a:r>
              <a:rPr lang="en-US" sz="1500" dirty="0" smtClean="0">
                <a:latin typeface="+mj-lt"/>
              </a:rPr>
              <a:t>analyzed</a:t>
            </a:r>
            <a:r>
              <a:rPr lang="en-US" sz="1500" dirty="0" smtClean="0">
                <a:latin typeface="+mj-lt"/>
              </a:rPr>
              <a:t> </a:t>
            </a:r>
            <a:r>
              <a:rPr lang="en-US" sz="1500" dirty="0" smtClean="0">
                <a:latin typeface="+mj-lt"/>
              </a:rPr>
              <a:t>through LC-MS for gentamicin concentration.</a:t>
            </a: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500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r>
              <a:rPr lang="en-US" sz="1500" b="1" dirty="0" smtClean="0">
                <a:latin typeface="+mj-lt"/>
              </a:rPr>
              <a:t>Statistics: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r>
              <a:rPr lang="en-US" sz="1500" b="1" dirty="0" smtClean="0">
                <a:latin typeface="+mj-lt"/>
              </a:rPr>
              <a:t>Independent t-test: </a:t>
            </a:r>
            <a:r>
              <a:rPr lang="en-US" sz="1500" dirty="0" smtClean="0">
                <a:latin typeface="+mj-lt"/>
              </a:rPr>
              <a:t>Differences in gentamicin level </a:t>
            </a:r>
            <a:r>
              <a:rPr lang="en-US" sz="1500" i="1" dirty="0" smtClean="0">
                <a:latin typeface="+mj-lt"/>
              </a:rPr>
              <a:t>within</a:t>
            </a:r>
            <a:r>
              <a:rPr lang="en-US" sz="1500" dirty="0" smtClean="0">
                <a:latin typeface="+mj-lt"/>
              </a:rPr>
              <a:t> a treatment group.</a:t>
            </a:r>
            <a:r>
              <a:rPr lang="en-US" sz="1500" b="1" dirty="0" smtClean="0">
                <a:latin typeface="+mj-lt"/>
              </a:rPr>
              <a:t> 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r>
              <a:rPr lang="en-US" sz="1500" b="1" dirty="0" smtClean="0">
                <a:latin typeface="+mj-lt"/>
              </a:rPr>
              <a:t>One-way ANOVA: </a:t>
            </a:r>
            <a:r>
              <a:rPr lang="en-US" sz="1500" dirty="0" smtClean="0">
                <a:latin typeface="+mj-lt"/>
              </a:rPr>
              <a:t>Differences in gentamicin level </a:t>
            </a:r>
            <a:r>
              <a:rPr lang="en-US" sz="1500" i="1" dirty="0" smtClean="0">
                <a:latin typeface="+mj-lt"/>
              </a:rPr>
              <a:t>between</a:t>
            </a:r>
            <a:r>
              <a:rPr lang="en-US" sz="1500" dirty="0" smtClean="0">
                <a:latin typeface="+mj-lt"/>
              </a:rPr>
              <a:t> a treatment group</a:t>
            </a:r>
            <a:endParaRPr lang="en-US" sz="1500" b="1" dirty="0" smtClean="0">
              <a:latin typeface="+mj-lt"/>
            </a:endParaRPr>
          </a:p>
          <a:p>
            <a:pPr lvl="1">
              <a:spcBef>
                <a:spcPct val="10000"/>
              </a:spcBef>
              <a:tabLst>
                <a:tab pos="267719" algn="l"/>
              </a:tabLst>
            </a:pPr>
            <a:endParaRPr lang="en-US" sz="1400" b="1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7719" algn="l"/>
              </a:tabLst>
            </a:pPr>
            <a:endParaRPr lang="en-US" sz="1400" dirty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7719" algn="l"/>
              </a:tabLst>
            </a:pPr>
            <a:endParaRPr lang="en-US" sz="1400" dirty="0">
              <a:latin typeface="Times New Roman" pitchFamily="18" charset="0"/>
            </a:endParaRPr>
          </a:p>
        </p:txBody>
      </p:sp>
      <p:sp>
        <p:nvSpPr>
          <p:cNvPr id="2054" name="Text Box 12"/>
          <p:cNvSpPr txBox="1">
            <a:spLocks noChangeArrowheads="1"/>
          </p:cNvSpPr>
          <p:nvPr/>
        </p:nvSpPr>
        <p:spPr bwMode="auto">
          <a:xfrm>
            <a:off x="9328893" y="3543300"/>
            <a:ext cx="10324770" cy="12439651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81894" tIns="240947" rIns="481894" bIns="481894" numCol="1"/>
          <a:lstStyle/>
          <a:p>
            <a:pPr algn="just">
              <a:tabLst>
                <a:tab pos="263536" algn="l"/>
              </a:tabLst>
            </a:pPr>
            <a:r>
              <a:rPr lang="en-US" sz="2500" b="1" dirty="0" smtClean="0">
                <a:solidFill>
                  <a:srgbClr val="000000"/>
                </a:solidFill>
                <a:latin typeface="Calibri" pitchFamily="34" charset="0"/>
              </a:rPr>
              <a:t>Results</a:t>
            </a:r>
          </a:p>
          <a:p>
            <a:pPr algn="just">
              <a:tabLst>
                <a:tab pos="263536" algn="l"/>
              </a:tabLst>
            </a:pPr>
            <a:endParaRPr lang="en-US" sz="14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r>
              <a:rPr lang="en-US" sz="1500" i="1" dirty="0" smtClean="0">
                <a:solidFill>
                  <a:srgbClr val="000000"/>
                </a:solidFill>
                <a:latin typeface="Calibri" pitchFamily="34" charset="0"/>
              </a:rPr>
              <a:t>Table 2. Mean gentamicin concentration by treatment group.</a:t>
            </a: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263536" algn="l"/>
              </a:tabLst>
            </a:pPr>
            <a:r>
              <a:rPr lang="en-US" sz="15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Figure 1. </a:t>
            </a:r>
            <a:r>
              <a:rPr lang="en-US" sz="1500" i="1" dirty="0" smtClean="0">
                <a:latin typeface="Calibri" pitchFamily="34" charset="0"/>
                <a:cs typeface="Calibri" pitchFamily="34" charset="0"/>
              </a:rPr>
              <a:t>Gentamicin </a:t>
            </a:r>
            <a:r>
              <a:rPr lang="en-US" sz="1500" i="1" dirty="0" smtClean="0">
                <a:latin typeface="Calibri" pitchFamily="34" charset="0"/>
                <a:cs typeface="Calibri" pitchFamily="34" charset="0"/>
              </a:rPr>
              <a:t>concentration</a:t>
            </a:r>
            <a:r>
              <a:rPr lang="en-US" sz="15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500" i="1" dirty="0" smtClean="0">
                <a:latin typeface="Calibri" pitchFamily="34" charset="0"/>
                <a:cs typeface="Calibri" pitchFamily="34" charset="0"/>
              </a:rPr>
              <a:t>in MeroGel versus no MeroGel gerbils across treatment groups.</a:t>
            </a:r>
            <a:endParaRPr lang="en-US" sz="15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just">
              <a:tabLst>
                <a:tab pos="263536" algn="l"/>
              </a:tabLst>
            </a:pPr>
            <a:endParaRPr lang="en-US" sz="1400" i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tabLst>
                <a:tab pos="263536" algn="l"/>
              </a:tabLst>
            </a:pPr>
            <a:endParaRPr lang="en-US" sz="1400" dirty="0" smtClean="0">
              <a:latin typeface="Times New Roman" pitchFamily="18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Within Group Analysis: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12 hour Group: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Gerbils with MeroGel had significantly higher Gentamicin than the no MeroGel group (p=0.18).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endParaRPr lang="en-US" sz="1500" dirty="0" smtClean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Between Groups Analysis: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MeroGel Group: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12 hour group with significantly higher gentamicin than 3 day (p&lt;0.001), 5 day (p&lt;0.001), and 7 day (p&lt;0.001). 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No MeroGel Group: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12 hour group with significantly higher gentamicin levels than 3 day (p=0.028), 5 day (p=0.028). 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263536" algn="l"/>
              </a:tabLst>
            </a:pPr>
            <a:endParaRPr lang="en-US" sz="1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20440656" y="3511733"/>
            <a:ext cx="5981694" cy="409602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81894" tIns="240947" rIns="481894" bIns="481894"/>
          <a:lstStyle/>
          <a:p>
            <a:pPr>
              <a:spcBef>
                <a:spcPct val="50000"/>
              </a:spcBef>
              <a:tabLst>
                <a:tab pos="334646" algn="l"/>
              </a:tabLst>
            </a:pPr>
            <a:r>
              <a:rPr lang="en-US" sz="2500" b="1" dirty="0">
                <a:solidFill>
                  <a:srgbClr val="000000"/>
                </a:solidFill>
                <a:latin typeface="Calibri" pitchFamily="34" charset="0"/>
              </a:rPr>
              <a:t>Conclusions</a:t>
            </a:r>
            <a:endParaRPr lang="en-US" sz="1400" b="1" dirty="0">
              <a:solidFill>
                <a:srgbClr val="000000"/>
              </a:solidFill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r>
              <a:rPr lang="en-US" sz="1500" dirty="0" smtClean="0">
                <a:latin typeface="+mj-lt"/>
              </a:rPr>
              <a:t>Findings showed increased gentamicin absorption into the perilymph of the inner ear in in the 12 hour treatment group.</a:t>
            </a: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endParaRPr lang="en-US" sz="1500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r>
              <a:rPr lang="en-US" sz="1500" dirty="0" smtClean="0">
                <a:latin typeface="+mj-lt"/>
              </a:rPr>
              <a:t>Non-significant results for 3 days, 5 days, and 7 days may be due to dissolved MeroGel.</a:t>
            </a: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endParaRPr lang="en-US" sz="1500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r>
              <a:rPr lang="en-US" sz="1500" dirty="0" smtClean="0">
                <a:latin typeface="+mj-lt"/>
              </a:rPr>
              <a:t>Results of this study have shown a promising and novel method to increase gentamicin diffusion through the round window and possibly improved efficacy of ITG treatment.</a:t>
            </a:r>
            <a:endParaRPr lang="en-US" sz="1500" b="1" dirty="0" smtClean="0">
              <a:latin typeface="+mj-lt"/>
            </a:endParaRPr>
          </a:p>
          <a:p>
            <a:pPr>
              <a:spcBef>
                <a:spcPct val="10000"/>
              </a:spcBef>
              <a:tabLst>
                <a:tab pos="334646" algn="l"/>
              </a:tabLst>
            </a:pPr>
            <a:endParaRPr lang="en-US" sz="1500" dirty="0" smtClean="0">
              <a:latin typeface="+mj-lt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r>
              <a:rPr lang="en-US" sz="1500" b="1" dirty="0" smtClean="0">
                <a:latin typeface="+mj-lt"/>
              </a:rPr>
              <a:t>Future Study: </a:t>
            </a:r>
            <a:r>
              <a:rPr lang="en-US" sz="1500" dirty="0" smtClean="0">
                <a:latin typeface="+mj-lt"/>
              </a:rPr>
              <a:t>We are planning to </a:t>
            </a:r>
            <a:r>
              <a:rPr lang="en-US" sz="1500" dirty="0" smtClean="0">
                <a:latin typeface="+mj-lt"/>
                <a:cs typeface="Calibri" pitchFamily="34" charset="0"/>
              </a:rPr>
              <a:t>repeat the experiment with 10 gerbils for the 12 hour treatment group to verify our findings.</a:t>
            </a:r>
          </a:p>
          <a:p>
            <a:pPr lvl="1"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934649" y="1811626"/>
            <a:ext cx="25554213" cy="13076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44568" tIns="144568" rIns="144568" bIns="144568" anchor="ctr">
            <a:spAutoFit/>
          </a:bodyPr>
          <a:lstStyle/>
          <a:p>
            <a:pPr algn="ctr">
              <a:spcBef>
                <a:spcPct val="50000"/>
              </a:spcBef>
              <a:spcAft>
                <a:spcPts val="315"/>
              </a:spcAft>
            </a:pP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Stephen Vong</a:t>
            </a:r>
            <a:r>
              <a:rPr lang="en-US" sz="3300" b="1" baseline="30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, Elvira Buijs, M.D.</a:t>
            </a:r>
            <a:r>
              <a:rPr lang="en-US" sz="3300" b="1" baseline="30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, Steven Tinling, Ph.D.</a:t>
            </a:r>
            <a:r>
              <a:rPr lang="en-US" sz="3300" b="1" baseline="30000" dirty="0" smtClean="0">
                <a:latin typeface="Calibri" pitchFamily="34" charset="0"/>
                <a:cs typeface="Calibri" pitchFamily="34" charset="0"/>
              </a:rPr>
              <a:t> 2</a:t>
            </a: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, and Hilary Brodie, M.D., Ph.D.</a:t>
            </a:r>
            <a:r>
              <a:rPr lang="en-US" sz="3300" b="1" baseline="30000" dirty="0" smtClean="0">
                <a:latin typeface="Calibri" pitchFamily="34" charset="0"/>
                <a:cs typeface="Calibri" pitchFamily="34" charset="0"/>
              </a:rPr>
              <a:t> 2</a:t>
            </a:r>
            <a:r>
              <a:rPr lang="en-US" sz="3300" b="1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3300" b="1" dirty="0">
                <a:latin typeface="Calibri" pitchFamily="34" charset="0"/>
                <a:cs typeface="Calibri" pitchFamily="34" charset="0"/>
              </a:rPr>
            </a:br>
            <a:r>
              <a:rPr lang="en-US" sz="3300" b="1" baseline="30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UC Davis School of Medicine, </a:t>
            </a:r>
            <a:r>
              <a:rPr lang="en-US" sz="3300" b="1" baseline="30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3300" b="1" dirty="0" smtClean="0">
                <a:latin typeface="Calibri" pitchFamily="34" charset="0"/>
                <a:cs typeface="Calibri" pitchFamily="34" charset="0"/>
              </a:rPr>
              <a:t>UC Davis Department of Otolaryngology</a:t>
            </a:r>
            <a:endParaRPr lang="en-US" sz="3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20494398" y="8189868"/>
            <a:ext cx="5947002" cy="495463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81894" tIns="240947" rIns="481894" bIns="481894"/>
          <a:lstStyle/>
          <a:p>
            <a:pPr marL="263536" indent="-263536">
              <a:spcBef>
                <a:spcPct val="50000"/>
              </a:spcBef>
            </a:pPr>
            <a:r>
              <a:rPr lang="en-US" sz="2500" b="1" dirty="0" smtClean="0">
                <a:solidFill>
                  <a:srgbClr val="000000"/>
                </a:solidFill>
                <a:latin typeface="Calibri" pitchFamily="34" charset="0"/>
              </a:rPr>
              <a:t>References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Chia, SH,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Gamst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AC, Anderson, JP, and Harris, JP. (2004). Intratympanic Gentamicin Therapy Meniere’s Disease: A Meta-analysis.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Oto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 Neurotol, 25(4),</a:t>
            </a:r>
            <a:r>
              <a:rPr lang="en-US" sz="105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544-52.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Cohen-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Kerem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R,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Kisilevsky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V,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Einarson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TR,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Kozer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E,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Koren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G, and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Rutka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JA. (2004). Intratympanic gentamicin for Meniere’s disease: a meta-analysis.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Laryngoscope, 114(12)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2085-91.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Hoffer, ME, Allen, K,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Kopke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RD,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Weisskopf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P,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Gottshall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K, and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Wester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D. (2001). Transtympanic versus sustained-release administrations of gentamicin: kinetics, morphology, and function.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Huon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LK, Fang, TY, and Wang, PC. (2012). Outcomes of intratympanic gentamicin injection to treat Meniere’s disease.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Otol Neurotol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33(5)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706-14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MacKeith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SA, Whiteside, OJ,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Mawby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T, and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Bottrill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ID. (2014). Middle ear gentamicin-soaked pledgets in the treatment of Meniere’s disease.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Otol Neurotol, 35(2)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305-9.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Pearson WP,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Brackmann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 DE. Committee on hearing and equilibrium: Committee on Hearing and Equilibrium guidelines for the diagnosis and evaluation of therapy in Meniere’s disease.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Otolaryngol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 Head Neck Surg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1995;113:181–5.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Pearson BW,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Brackmann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 DE. Committee on Hearing and Equilibrium guidelines for reporting treatment results in Meniere’s disease.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Otolaryngol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 Head Neck Surg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1985;93: 579–581.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Pullens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B, and van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Benthem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PP. (2011). Intratympanic gentamicin for Meniere’s disease or syndrome.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Cochrane Database of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Syst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 Rev, 3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CD008234.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NIDCD. (2010).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Meniere’s disease. 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Retrieved June 14</a:t>
            </a:r>
            <a:r>
              <a:rPr lang="en-US" sz="1050" baseline="30000" dirty="0" smtClean="0">
                <a:latin typeface="Calibri" pitchFamily="34" charset="0"/>
                <a:cs typeface="Calibri" pitchFamily="34" charset="0"/>
              </a:rPr>
              <a:t>th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2016 from </a:t>
            </a:r>
            <a:r>
              <a:rPr lang="en-US" sz="1050" u="sng" dirty="0" smtClean="0">
                <a:latin typeface="Calibri" pitchFamily="34" charset="0"/>
                <a:cs typeface="Calibri" pitchFamily="34" charset="0"/>
                <a:hlinkClick r:id="rId3"/>
              </a:rPr>
              <a:t>https://www.nidcd.nih.gov/health/balance/pages/meniere.aspx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r>
              <a:rPr lang="en-US" sz="1050" dirty="0" smtClean="0">
                <a:latin typeface="Calibri" pitchFamily="34" charset="0"/>
                <a:cs typeface="Calibri" pitchFamily="34" charset="0"/>
              </a:rPr>
              <a:t>Xu, L, et al. (2010). A controlled and sustained local gentamicin delivery system for inner ear applications. </a:t>
            </a:r>
            <a:r>
              <a:rPr lang="en-US" sz="1050" i="1" dirty="0" smtClean="0">
                <a:latin typeface="Calibri" pitchFamily="34" charset="0"/>
                <a:cs typeface="Calibri" pitchFamily="34" charset="0"/>
              </a:rPr>
              <a:t>Otol Neurotol, 31(7)</a:t>
            </a:r>
            <a:r>
              <a:rPr lang="en-US" sz="1050" dirty="0" smtClean="0">
                <a:latin typeface="Calibri" pitchFamily="34" charset="0"/>
                <a:cs typeface="Calibri" pitchFamily="34" charset="0"/>
              </a:rPr>
              <a:t>, 1115-21.</a:t>
            </a:r>
          </a:p>
          <a:p>
            <a:pPr marL="228429" indent="-228429">
              <a:spcBef>
                <a:spcPct val="10000"/>
              </a:spcBef>
              <a:tabLst>
                <a:tab pos="334646" algn="l"/>
              </a:tabLst>
            </a:pPr>
            <a:endParaRPr lang="en-US" sz="1050" dirty="0" smtClean="0"/>
          </a:p>
          <a:p>
            <a:pPr marL="228429" indent="-228429">
              <a:spcBef>
                <a:spcPct val="10000"/>
              </a:spcBef>
              <a:buFontTx/>
              <a:buAutoNum type="arabicPeriod"/>
              <a:tabLst>
                <a:tab pos="334646" algn="l"/>
              </a:tabLst>
            </a:pPr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marL="228429" indent="-228429">
              <a:spcBef>
                <a:spcPct val="10000"/>
              </a:spcBef>
              <a:buAutoNum type="arabicPeriod"/>
              <a:tabLst>
                <a:tab pos="334646" algn="l"/>
              </a:tabLst>
            </a:pPr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endParaRPr lang="en-US" sz="1100" dirty="0" smtClean="0">
              <a:latin typeface="Times New Roman" pitchFamily="18" charset="0"/>
            </a:endParaRPr>
          </a:p>
          <a:p>
            <a:pPr marL="263536" indent="-263536">
              <a:spcBef>
                <a:spcPct val="50000"/>
              </a:spcBef>
            </a:pPr>
            <a:endParaRPr lang="en-US" sz="25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263536" indent="-263536">
              <a:spcBef>
                <a:spcPct val="50000"/>
              </a:spcBef>
            </a:pPr>
            <a:endParaRPr lang="en-US" sz="22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263536" indent="-263536"/>
            <a:endParaRPr lang="en-US" sz="1400" dirty="0" smtClean="0">
              <a:latin typeface="Times New Roman" pitchFamily="18" charset="0"/>
            </a:endParaRPr>
          </a:p>
          <a:p>
            <a:pPr marL="263536" indent="-263536"/>
            <a:endParaRPr lang="en-US" sz="1400" dirty="0" smtClean="0">
              <a:latin typeface="Times New Roman" pitchFamily="18" charset="0"/>
            </a:endParaRPr>
          </a:p>
          <a:p>
            <a:pPr marL="263536" indent="-263536">
              <a:spcBef>
                <a:spcPct val="10000"/>
              </a:spcBef>
            </a:pPr>
            <a:endParaRPr lang="en-US" sz="1400" dirty="0">
              <a:latin typeface="Times New Roman" pitchFamily="18" charset="0"/>
            </a:endParaRPr>
          </a:p>
        </p:txBody>
      </p:sp>
      <p:sp>
        <p:nvSpPr>
          <p:cNvPr id="2" name="Rectangle 180"/>
          <p:cNvSpPr>
            <a:spLocks noChangeArrowheads="1"/>
          </p:cNvSpPr>
          <p:nvPr/>
        </p:nvSpPr>
        <p:spPr bwMode="auto">
          <a:xfrm>
            <a:off x="2533650" y="1124016"/>
            <a:ext cx="21983700" cy="9412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 lIns="48191" tIns="24095" rIns="48191" bIns="24095" anchor="ctr">
            <a:spAutoFit/>
          </a:bodyPr>
          <a:lstStyle/>
          <a:p>
            <a:pPr algn="ctr">
              <a:defRPr/>
            </a:pPr>
            <a:r>
              <a:rPr lang="en-US" sz="5800" b="1" dirty="0" smtClean="0">
                <a:ln>
                  <a:solidFill>
                    <a:schemeClr val="bg1"/>
                  </a:solidFill>
                </a:ln>
                <a:latin typeface="Calibri"/>
                <a:ea typeface="ＭＳ Ｐゴシック" charset="0"/>
                <a:cs typeface="Calibri"/>
              </a:rPr>
              <a:t>Effects of blocking the eustachian tube on gentamicin in the inner ear </a:t>
            </a:r>
            <a:endParaRPr lang="en-US" sz="5800" b="1" dirty="0">
              <a:ln>
                <a:solidFill>
                  <a:schemeClr val="bg1"/>
                </a:solidFill>
              </a:ln>
              <a:latin typeface="Calibri"/>
              <a:ea typeface="ＭＳ Ｐゴシック" charset="0"/>
              <a:cs typeface="Calibri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11404" y="4818729"/>
            <a:ext cx="7735683" cy="342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890693" y="9042619"/>
            <a:ext cx="7711509" cy="442573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38297" y="11887206"/>
            <a:ext cx="5790093" cy="196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14872" y="6281738"/>
            <a:ext cx="3033717" cy="1166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61511" y="5936635"/>
            <a:ext cx="2185986" cy="17141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20516858" y="13608233"/>
            <a:ext cx="5894103" cy="235566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481894" tIns="240947" rIns="481894" bIns="481894"/>
          <a:lstStyle/>
          <a:p>
            <a:pPr>
              <a:spcBef>
                <a:spcPct val="50000"/>
              </a:spcBef>
              <a:tabLst>
                <a:tab pos="334646" algn="l"/>
              </a:tabLst>
            </a:pPr>
            <a:r>
              <a:rPr lang="en-US" sz="2500" b="1" dirty="0" smtClean="0">
                <a:solidFill>
                  <a:srgbClr val="000000"/>
                </a:solidFill>
                <a:latin typeface="Calibri" pitchFamily="34" charset="0"/>
              </a:rPr>
              <a:t>Acknowledgements &amp; Contact</a:t>
            </a: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This study was supported by the UC Davis Department of Otolaryngology and UCDSOM Scholarly Project Option (SPO).</a:t>
            </a: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endParaRPr lang="en-US" sz="1500" dirty="0" smtClean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10000"/>
              </a:spcBef>
              <a:buFont typeface="Arial" pitchFamily="34" charset="0"/>
              <a:buChar char="•"/>
              <a:tabLst>
                <a:tab pos="334646" algn="l"/>
              </a:tabLst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For more information, please contact Stephen Vong at </a:t>
            </a:r>
            <a:r>
              <a:rPr lang="en-US" sz="1500" b="1" dirty="0" smtClean="0">
                <a:latin typeface="Calibri" pitchFamily="34" charset="0"/>
                <a:cs typeface="Calibri" pitchFamily="34" charset="0"/>
              </a:rPr>
              <a:t>sevong@ucdavis.edu.</a:t>
            </a:r>
          </a:p>
        </p:txBody>
      </p:sp>
      <p:pic>
        <p:nvPicPr>
          <p:cNvPr id="17" name="Picture 16" descr="UCD_SOMLogo_RGB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1"/>
            <a:ext cx="3705738" cy="971551"/>
          </a:xfrm>
          <a:prstGeom prst="rect">
            <a:avLst/>
          </a:prstGeom>
        </p:spPr>
      </p:pic>
      <p:pic>
        <p:nvPicPr>
          <p:cNvPr id="18" name="Picture 17" descr="UCD_SOMLogo_RGB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726262" y="1"/>
            <a:ext cx="3705738" cy="97155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5873</TotalTime>
  <Words>793</Words>
  <Application>Microsoft Office PowerPoint</Application>
  <PresentationFormat>Custom</PresentationFormat>
  <Paragraphs>123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LinksUpToDate>false</LinksUpToDate>
  <SharedDoc>false</SharedDoc>
  <HyperlinkBase>http://colinpurrington.com/tips/academic/posterdesign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Stephen</cp:lastModifiedBy>
  <cp:revision>577</cp:revision>
  <cp:lastPrinted>2011-10-30T12:54:45Z</cp:lastPrinted>
  <dcterms:created xsi:type="dcterms:W3CDTF">2012-06-12T14:08:55Z</dcterms:created>
  <dcterms:modified xsi:type="dcterms:W3CDTF">2017-02-17T00:45:31Z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